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4" r:id="rId1"/>
  </p:sldMasterIdLst>
  <p:sldIdLst>
    <p:sldId id="256" r:id="rId2"/>
    <p:sldId id="257" r:id="rId3"/>
    <p:sldId id="276" r:id="rId4"/>
    <p:sldId id="267" r:id="rId5"/>
    <p:sldId id="277" r:id="rId6"/>
    <p:sldId id="280" r:id="rId7"/>
    <p:sldId id="281" r:id="rId8"/>
    <p:sldId id="282" r:id="rId9"/>
    <p:sldId id="283" r:id="rId10"/>
    <p:sldId id="284" r:id="rId11"/>
    <p:sldId id="285" r:id="rId12"/>
    <p:sldId id="287" r:id="rId13"/>
    <p:sldId id="292" r:id="rId14"/>
    <p:sldId id="286" r:id="rId15"/>
    <p:sldId id="289" r:id="rId16"/>
    <p:sldId id="290" r:id="rId17"/>
    <p:sldId id="296" r:id="rId18"/>
    <p:sldId id="291" r:id="rId19"/>
    <p:sldId id="294" r:id="rId20"/>
    <p:sldId id="295" r:id="rId21"/>
    <p:sldId id="293" r:id="rId22"/>
    <p:sldId id="26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45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29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959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55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481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070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230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418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161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263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491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5586B75A-687E-405C-8A0B-8D00578BA2C3}" type="datetimeFigureOut">
              <a:rPr lang="en-US" smtClean="0"/>
              <a:pPr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2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2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7.jpeg"/><Relationship Id="rId5" Type="http://schemas.microsoft.com/office/2007/relationships/media" Target="../media/media3.wav"/><Relationship Id="rId10" Type="http://schemas.openxmlformats.org/officeDocument/2006/relationships/image" Target="../media/image5.png"/><Relationship Id="rId4" Type="http://schemas.openxmlformats.org/officeDocument/2006/relationships/audio" Target="../media/media2.wav"/><Relationship Id="rId9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5.wav"/><Relationship Id="rId7" Type="http://schemas.openxmlformats.org/officeDocument/2006/relationships/image" Target="../media/image26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5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4.png"/><Relationship Id="rId4" Type="http://schemas.openxmlformats.org/officeDocument/2006/relationships/audio" Target="../media/media5.wav"/><Relationship Id="rId9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283A-A7FA-415B-8FA4-D69E84CDB4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Proposal</a:t>
            </a:r>
            <a:br>
              <a:rPr lang="en-US" dirty="0"/>
            </a:br>
            <a:r>
              <a:rPr lang="en-US" sz="3600" dirty="0">
                <a:solidFill>
                  <a:schemeClr val="bg1">
                    <a:lumMod val="65000"/>
                  </a:schemeClr>
                </a:solidFill>
              </a:rPr>
              <a:t>Bird song identification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501C0-5A4D-4D26-A5CF-EC5A4ED5A3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Thanyaporn Phinthuphan</a:t>
            </a:r>
          </a:p>
          <a:p>
            <a:r>
              <a:rPr lang="en-US" dirty="0"/>
              <a:t>19 Nov 2018</a:t>
            </a:r>
          </a:p>
        </p:txBody>
      </p:sp>
    </p:spTree>
    <p:extLst>
      <p:ext uri="{BB962C8B-B14F-4D97-AF65-F5344CB8AC3E}">
        <p14:creationId xmlns:p14="http://schemas.microsoft.com/office/powerpoint/2010/main" val="4089614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Methodology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Preprocessing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แปลงเป็น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spectrogram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ด้วยเทคนิค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STFT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โดยใช้ฟังก์ชันหน้าต่างแบบ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Hann window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normalize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ค่าใน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spectrogram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ให้อยู่ในช่วง 0 ถึง 1</a:t>
            </a:r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คัดเลือกช่วงความถี่ให้เหลือเพียงช่วง 170 – 10,000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Hz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ผลลัพธ์ในขั้นตอนนี้คือ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spectrogram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ในช่วงความถี่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ที่เหมาะสม ซึ่งเสมือนเป็นรูปภาพขาวดำ </a:t>
            </a:r>
            <a:endParaRPr lang="th-TH" sz="2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5D8578-A9B5-4B1C-AE48-5DCB9136CB8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628" y="4629053"/>
            <a:ext cx="5031228" cy="203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327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/>
              <a:t>Methodology</a:t>
            </a:r>
            <a:br>
              <a:rPr lang="en-US" cap="none"/>
            </a:br>
            <a:r>
              <a:rPr lang="en-US" sz="3200" cap="none">
                <a:solidFill>
                  <a:schemeClr val="bg1">
                    <a:lumMod val="65000"/>
                  </a:schemeClr>
                </a:solidFill>
              </a:rPr>
              <a:t>Segmentation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ลบสัญญาณพื้นหลัง (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background noise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)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ในภาพออกด้วยเทคนิค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median clipping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closing, dilation, median blur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โดยใช้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OpenCV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แยกส่วนประกอบโดยการหาเส้นขอบ (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contour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)</a:t>
            </a:r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ผลลัพธ์ในขั้นตอนนี้คือ รายการของภาพชิ้นส่วนสำคัญของภาพ พร้อมกับช่วงความถี่ของชิ้นส่วนนั้น</a:t>
            </a:r>
            <a:endParaRPr lang="th-TH" sz="2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FC578-9FF1-4DAD-9301-BF8DBB36EC1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23"/>
          <a:stretch/>
        </p:blipFill>
        <p:spPr bwMode="auto">
          <a:xfrm>
            <a:off x="366528" y="4558234"/>
            <a:ext cx="5638800" cy="198658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423D46-F81A-49EC-B38F-6CD0FDFE9C09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85"/>
          <a:stretch/>
        </p:blipFill>
        <p:spPr bwMode="auto">
          <a:xfrm>
            <a:off x="6059058" y="4563241"/>
            <a:ext cx="5694447" cy="20777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27333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Methodology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Feature generation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นำเสียงของนกมาทำขั้นตอนที่ 1 และ 2 เพื่อหาชิ้นส่วนสำคัญของเสียงของนกแยกตามชนิด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หา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feature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โดยหาเปอร์เซ็นต์ความคล้ายสูงสุดของไฟล์เทียบกับแต่ละชิ้นส่วนของนกชนิดนั้น ๆ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ใช้เทคนิค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normalized cross-correlation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เทียบเฉพาะช่วงความถี่ที่ใกล้เคียงกันเท่านั้น</a:t>
            </a:r>
            <a:endParaRPr lang="th-TH" sz="2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657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Methodology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Classification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แยกออกเป็นหลายโมเดลตามจำนวนชนิดของนก</a:t>
            </a:r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แต่ละโมเดลจะแทนนกชนิดหนึ่งและจะทำนายว่ามีเสียงนกชนิดนั้นอยู่ในไฟล์เสียงที่นำมาทดสอบหรือไม่ </a:t>
            </a:r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ใช้โมเดล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random forest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ถ้าค่าคะแนนมากกว่าค่า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threshold 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หนึ่ง ๆ เราจะตอบว่ามีเสียงนกชนิดนั้นอยู่ในไฟล์เสียงที่นำมาทดสอบ</a:t>
            </a:r>
            <a:endParaRPr lang="th-TH" sz="2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54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ผลจากการทดสอบบนข้อมูลจากงานวิจัยที่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เกี่ยวข้องบน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Kaggle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ผลจากการทดสอบบนข้อมูลที่ใช้ในโครงงาน</a:t>
            </a:r>
          </a:p>
        </p:txBody>
      </p:sp>
    </p:spTree>
    <p:extLst>
      <p:ext uri="{BB962C8B-B14F-4D97-AF65-F5344CB8AC3E}">
        <p14:creationId xmlns:p14="http://schemas.microsoft.com/office/powerpoint/2010/main" val="8153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Kaggle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AUC score</a:t>
            </a: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90.17%</a:t>
            </a:r>
            <a:endParaRPr lang="th-TH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คิดเป็นอันดับที่ 4 ในการแข่งขัน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2D46A4-0070-4512-88F4-C1867960E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292" y="611395"/>
            <a:ext cx="5439733" cy="9764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F76BC0-9E69-44F1-A80F-3757958A4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509" y="4653930"/>
            <a:ext cx="9471321" cy="1725583"/>
          </a:xfrm>
          <a:prstGeom prst="rect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EB2DB95-447B-4E38-ACFD-B2CA9D6F6EE2}"/>
              </a:ext>
            </a:extLst>
          </p:cNvPr>
          <p:cNvGrpSpPr/>
          <p:nvPr/>
        </p:nvGrpSpPr>
        <p:grpSpPr>
          <a:xfrm>
            <a:off x="5251443" y="1724113"/>
            <a:ext cx="6584387" cy="2803146"/>
            <a:chOff x="5306861" y="2884986"/>
            <a:chExt cx="6584387" cy="280314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3B11B3B-ED77-43FA-895B-49421524E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06861" y="2884986"/>
              <a:ext cx="6584387" cy="2803146"/>
            </a:xfrm>
            <a:prstGeom prst="rect">
              <a:avLst/>
            </a:prstGeom>
          </p:spPr>
        </p:pic>
        <p:sp>
          <p:nvSpPr>
            <p:cNvPr id="10" name="Arrow: Left 9">
              <a:extLst>
                <a:ext uri="{FF2B5EF4-FFF2-40B4-BE49-F238E27FC236}">
                  <a16:creationId xmlns:a16="http://schemas.microsoft.com/office/drawing/2014/main" id="{0E7AE5BA-4F88-4BAF-B436-3944FCB9F2F4}"/>
                </a:ext>
              </a:extLst>
            </p:cNvPr>
            <p:cNvSpPr/>
            <p:nvPr/>
          </p:nvSpPr>
          <p:spPr>
            <a:xfrm>
              <a:off x="11018982" y="5237020"/>
              <a:ext cx="650043" cy="230909"/>
            </a:xfrm>
            <a:prstGeom prst="lef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781D5B4-8521-4032-8890-4E56C24DDC37}"/>
                </a:ext>
              </a:extLst>
            </p:cNvPr>
            <p:cNvSpPr/>
            <p:nvPr/>
          </p:nvSpPr>
          <p:spPr>
            <a:xfrm>
              <a:off x="5440218" y="4562764"/>
              <a:ext cx="5514109" cy="23090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46644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ไฟล์เสียงนกที่ใช้รวบรวมจากเว็บไซต์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www.xeno-canto.org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จำนวน 120 ไฟล์ ความยาวประมาณ 4 – 40 วินาที 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ประกอบด้วยเสียงนก 11 ชนิด ชนิดละ 10 ไฟล์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และเสียงนกอื่น ๆ อีก 10 ไฟล์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แต่ละไฟล์อาจมีเสียงนกหลายชนิดปนกันได้ </a:t>
            </a:r>
            <a:endParaRPr lang="th-TH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778022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63D7E3E-20D0-4CA8-8DAD-A768D1B76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735" y="1335024"/>
            <a:ext cx="6446758" cy="420310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ประเมินผลด้วยค่า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AUC score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ใช้วิธี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5-Fold Cross Validation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AUC score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เฉลี่ยเท่ากับ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92.6%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6328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6297A0-FC2F-43EC-A918-DF088C407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365" y="1341766"/>
            <a:ext cx="6426285" cy="417446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โมเดลที่ได้จึงควรมีค่า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recall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ที่มาก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เลือกค่า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threshold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0.11 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recall </a:t>
            </a:r>
            <a:r>
              <a:rPr lang="th-TH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</a:t>
            </a: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74.55%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  precision </a:t>
            </a:r>
            <a:r>
              <a:rPr lang="th-TH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</a:t>
            </a:r>
            <a:r>
              <a:rPr lang="en-US" sz="2800" dirty="0">
                <a:latin typeface="FreesiaUPC" panose="020B0604020202020204" pitchFamily="34" charset="-34"/>
                <a:cs typeface="FreesiaUPC" panose="020B0604020202020204" pitchFamily="34" charset="-34"/>
              </a:rPr>
              <a:t>54.09% </a:t>
            </a:r>
            <a:endParaRPr lang="th-TH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43063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FF393F-5D89-49E4-90A3-E1E97991BE36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54" y="4801928"/>
            <a:ext cx="5731510" cy="12674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B8BC8C-A194-462F-975D-2850D6066F52}"/>
              </a:ext>
            </a:extLst>
          </p:cNvPr>
          <p:cNvSpPr txBox="1"/>
          <p:nvPr/>
        </p:nvSpPr>
        <p:spPr>
          <a:xfrm>
            <a:off x="1323280" y="6162130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นกกระจอกบ้าน</a:t>
            </a:r>
            <a:r>
              <a:rPr lang="en-US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 (AUC score 0.9955)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4B152-8A7D-498A-9DB8-A181F2EDDAD3}"/>
              </a:ext>
            </a:extLst>
          </p:cNvPr>
          <p:cNvSpPr txBox="1"/>
          <p:nvPr/>
        </p:nvSpPr>
        <p:spPr>
          <a:xfrm>
            <a:off x="7312720" y="6178932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</a:rPr>
              <a:t>นกเอี้ยงสาลิกา (</a:t>
            </a:r>
            <a:r>
              <a:rPr lang="en-US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AUC score 0.6227)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5F6D50-BB77-493F-BFB6-28E47065B1D6}"/>
              </a:ext>
            </a:extLst>
          </p:cNvPr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20026"/>
            <a:ext cx="5731510" cy="12312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99DE0E-1A82-4EEE-9525-8BAF665DE1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74326" y="2121776"/>
            <a:ext cx="3445221" cy="2459887"/>
          </a:xfrm>
          <a:prstGeom prst="rect">
            <a:avLst/>
          </a:prstGeom>
        </p:spPr>
      </p:pic>
      <p:pic>
        <p:nvPicPr>
          <p:cNvPr id="13" name="Picture 2" descr="à¸à¸¥à¸à¸²à¸£à¸à¹à¸à¸«à¸²à¸£à¸¹à¸à¸ à¸²à¸à¸ªà¸³à¸«à¸£à¸±à¸ 5. à¸à¸à¸à¸£à¸°à¸à¸­à¸à¸à¹à¸²à¸">
            <a:extLst>
              <a:ext uri="{FF2B5EF4-FFF2-40B4-BE49-F238E27FC236}">
                <a16:creationId xmlns:a16="http://schemas.microsoft.com/office/drawing/2014/main" id="{FB59C73D-A249-42B3-B56E-5422DB247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121776"/>
            <a:ext cx="3671474" cy="2459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0042">
            <a:hlinkClick r:id="" action="ppaction://media"/>
            <a:extLst>
              <a:ext uri="{FF2B5EF4-FFF2-40B4-BE49-F238E27FC236}">
                <a16:creationId xmlns:a16="http://schemas.microsoft.com/office/drawing/2014/main" id="{6D58E4D0-89BC-4E3E-8291-3D4B5356E6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88397" y="4094300"/>
            <a:ext cx="487363" cy="487363"/>
          </a:xfrm>
          <a:prstGeom prst="rect">
            <a:avLst/>
          </a:prstGeom>
        </p:spPr>
      </p:pic>
      <p:pic>
        <p:nvPicPr>
          <p:cNvPr id="3" name="0030">
            <a:hlinkClick r:id="" action="ppaction://media"/>
            <a:extLst>
              <a:ext uri="{FF2B5EF4-FFF2-40B4-BE49-F238E27FC236}">
                <a16:creationId xmlns:a16="http://schemas.microsoft.com/office/drawing/2014/main" id="{A861768F-5FF7-4B6E-985F-1B49BF3CC81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016240" y="4088793"/>
            <a:ext cx="487363" cy="487363"/>
          </a:xfrm>
          <a:prstGeom prst="rect">
            <a:avLst/>
          </a:prstGeom>
        </p:spPr>
      </p:pic>
      <p:pic>
        <p:nvPicPr>
          <p:cNvPr id="4" name="0028">
            <a:hlinkClick r:id="" action="ppaction://media"/>
            <a:extLst>
              <a:ext uri="{FF2B5EF4-FFF2-40B4-BE49-F238E27FC236}">
                <a16:creationId xmlns:a16="http://schemas.microsoft.com/office/drawing/2014/main" id="{63408E9C-5881-427D-95FA-902423A8239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016239" y="335171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2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2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Outline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 Introduction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 Literature review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 Methodology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 Result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 Conclusion &amp; Next step</a:t>
            </a:r>
          </a:p>
        </p:txBody>
      </p:sp>
    </p:spTree>
    <p:extLst>
      <p:ext uri="{BB962C8B-B14F-4D97-AF65-F5344CB8AC3E}">
        <p14:creationId xmlns:p14="http://schemas.microsoft.com/office/powerpoint/2010/main" val="42269517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Result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On Thai birds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A8418B-3CE7-4210-85A4-2ED2F0F7C3AA}"/>
              </a:ext>
            </a:extLst>
          </p:cNvPr>
          <p:cNvSpPr txBox="1"/>
          <p:nvPr/>
        </p:nvSpPr>
        <p:spPr>
          <a:xfrm>
            <a:off x="1500909" y="6189838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</a:rPr>
              <a:t>นกกระแตแต้แว้ด (</a:t>
            </a:r>
            <a:r>
              <a:rPr lang="en-US" sz="2000" dirty="0">
                <a:latin typeface="FreesiaUPC" panose="020B0604020202020204" pitchFamily="34" charset="-34"/>
                <a:cs typeface="FreesiaUPC" panose="020B0604020202020204" pitchFamily="34" charset="-34"/>
              </a:rPr>
              <a:t>AUC score 0.9909)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4B152-8A7D-498A-9DB8-A181F2EDDAD3}"/>
              </a:ext>
            </a:extLst>
          </p:cNvPr>
          <p:cNvSpPr txBox="1"/>
          <p:nvPr/>
        </p:nvSpPr>
        <p:spPr>
          <a:xfrm>
            <a:off x="7269020" y="6189838"/>
            <a:ext cx="3555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latin typeface="FreesiaUPC" panose="020B0604020202020204" pitchFamily="34" charset="-34"/>
              </a:rPr>
              <a:t>นกตีทอง (</a:t>
            </a:r>
            <a:r>
              <a:rPr lang="en-US" sz="2000" dirty="0">
                <a:latin typeface="FreesiaUPC" panose="020B0604020202020204" pitchFamily="34" charset="-34"/>
              </a:rPr>
              <a:t>AUC score 0.9591)</a:t>
            </a:r>
            <a:endParaRPr lang="en-US" sz="2000" dirty="0">
              <a:latin typeface="FreesiaUPC" panose="020B0604020202020204" pitchFamily="34" charset="-34"/>
              <a:cs typeface="FreesiaUPC" panose="020B0604020202020204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CCE0A4-FB9A-455E-94F5-FCDF61740189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24961"/>
            <a:ext cx="5731510" cy="12433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CB80FB-D45E-482B-936D-D301E40D5C48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54" y="4811626"/>
            <a:ext cx="5731510" cy="12566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537E46-4BD5-4293-8EE8-D7A1D278F3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70347" y="2046374"/>
            <a:ext cx="3261823" cy="25069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88DF99-1346-47FB-AC2A-94FCA505F7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7849" y="2046374"/>
            <a:ext cx="3342593" cy="2506945"/>
          </a:xfrm>
          <a:prstGeom prst="rect">
            <a:avLst/>
          </a:prstGeom>
        </p:spPr>
      </p:pic>
      <p:pic>
        <p:nvPicPr>
          <p:cNvPr id="2" name="0034">
            <a:hlinkClick r:id="" action="ppaction://media"/>
            <a:extLst>
              <a:ext uri="{FF2B5EF4-FFF2-40B4-BE49-F238E27FC236}">
                <a16:creationId xmlns:a16="http://schemas.microsoft.com/office/drawing/2014/main" id="{0B6C3F71-C142-4EED-A337-7A7BE54993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80446" y="4059029"/>
            <a:ext cx="487363" cy="487363"/>
          </a:xfrm>
          <a:prstGeom prst="rect">
            <a:avLst/>
          </a:prstGeom>
        </p:spPr>
      </p:pic>
      <p:pic>
        <p:nvPicPr>
          <p:cNvPr id="3" name="0072">
            <a:hlinkClick r:id="" action="ppaction://media"/>
            <a:extLst>
              <a:ext uri="{FF2B5EF4-FFF2-40B4-BE49-F238E27FC236}">
                <a16:creationId xmlns:a16="http://schemas.microsoft.com/office/drawing/2014/main" id="{1A1B1E02-616E-4C05-A69C-1C30E298589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924191" y="408673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0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6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cap="none" dirty="0"/>
              <a:t>Conclusion &amp; Next step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เวลาที่ใช้ในการจำแนกเสียงนกจะแปรผันตามความยาวของเสียงที่นำมาทดสอบ 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ปรับโมเดลในการประมวลผล โดยอาจใช้เทคนิค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deep learning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เข้ามาช่วย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ขยายขอบเขตของโครงงานให้รองรับเสียงนกมากกว่า 40 ชนิดขึ้นไป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รับข้อมูลเสียงและประมวลผลแบบ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real-time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มีการแสดงผลลัพธ์เป็นชื่อนก พร้อมรูปภาพ 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</a:rPr>
              <a:t>มีระบบเก็บข้อมูลชนิดนกที่ได้ยินในแต่ละเวลา</a:t>
            </a:r>
            <a:endParaRPr lang="th-TH" sz="2800" dirty="0">
              <a:solidFill>
                <a:schemeClr val="tx1">
                  <a:lumMod val="90000"/>
                  <a:lumOff val="10000"/>
                </a:schemeClr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35220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Q&amp;A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118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Introduction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Background &amp; Objective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	เพื่อพัฒนาโปรแกรมสำหรับจำแนกชนิดนกจากเสียงร้อง โดยใช้วิธีการทางคอมพิวเตอร์ และ 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machine learning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ในการประมวลผล เพื่อนำไปใช้ประโยชน์ในการศึกษาเกี่ยวกับนกในประเทศไทย และการสำรวจประชากรนกในแต่ละท้องถิ่น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117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Introduction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Scope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จำแนกเสียงนกในประเทศไทย โดยมีความตั้งใจจะพัฒนาให้รองรับเสียงนกมากกว่า 40 ชนิด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เบื้องต้นทดลองบนเสียงนกจำนวน 11 ชนิด ซึ่งเป็นนกที่พบได้บ่อยในกรุงเทพฯ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1A0E471-ECCC-4CBF-BFF7-60B7403E76C4}"/>
              </a:ext>
            </a:extLst>
          </p:cNvPr>
          <p:cNvGrpSpPr/>
          <p:nvPr/>
        </p:nvGrpSpPr>
        <p:grpSpPr>
          <a:xfrm>
            <a:off x="183580" y="3707799"/>
            <a:ext cx="11824839" cy="1258135"/>
            <a:chOff x="1" y="3429000"/>
            <a:chExt cx="12633447" cy="134416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E3D3CFD-FC76-4519-A628-9EBF117DD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3429000"/>
              <a:ext cx="1986762" cy="134416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B6E076D-C929-40C7-BBB2-BCD4F4CFB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16920" y="3429000"/>
              <a:ext cx="2090929" cy="134416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AF35183-4E09-4669-9DCB-2B5AA335D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38006" y="3429000"/>
              <a:ext cx="1865957" cy="13322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ABA9FB3-FC59-491C-8B30-C6EF247BD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34120" y="3429000"/>
              <a:ext cx="1775665" cy="1331749"/>
            </a:xfrm>
            <a:prstGeom prst="rect">
              <a:avLst/>
            </a:prstGeom>
          </p:spPr>
        </p:pic>
        <p:pic>
          <p:nvPicPr>
            <p:cNvPr id="1026" name="Picture 2" descr="à¸à¸¥à¸à¸²à¸£à¸à¹à¸à¸«à¸²à¸£à¸¹à¸à¸ à¸²à¸à¸ªà¸³à¸«à¸£à¸±à¸ 5. à¸à¸à¸à¸£à¸°à¸à¸­à¸à¸à¹à¸²à¸">
              <a:extLst>
                <a:ext uri="{FF2B5EF4-FFF2-40B4-BE49-F238E27FC236}">
                  <a16:creationId xmlns:a16="http://schemas.microsoft.com/office/drawing/2014/main" id="{2EF30B8E-5A2A-4539-9DC7-B433A050B3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9942" y="3429000"/>
              <a:ext cx="1987685" cy="13317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C18CF8F-6935-4749-9639-B2635141B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857783" y="3429000"/>
              <a:ext cx="1775665" cy="1331749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D6A711-F562-482C-914D-0D17D7B273C1}"/>
              </a:ext>
            </a:extLst>
          </p:cNvPr>
          <p:cNvGrpSpPr/>
          <p:nvPr/>
        </p:nvGrpSpPr>
        <p:grpSpPr>
          <a:xfrm>
            <a:off x="183580" y="5167102"/>
            <a:ext cx="11824839" cy="1469181"/>
            <a:chOff x="1856603" y="5136929"/>
            <a:chExt cx="9868598" cy="122612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BB26B6-E527-4E40-B43C-F8BAABB2A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856603" y="5139793"/>
              <a:ext cx="1836041" cy="122326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7C0C4B-3380-42B3-94DF-72169D443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08117" y="5136929"/>
              <a:ext cx="1595332" cy="1226127"/>
            </a:xfrm>
            <a:prstGeom prst="rect">
              <a:avLst/>
            </a:prstGeom>
          </p:spPr>
        </p:pic>
        <p:pic>
          <p:nvPicPr>
            <p:cNvPr id="1028" name="Picture 4" descr="à¸£à¸¹à¸à¸ à¸²à¸à¸à¸µà¹à¹à¸à¸µà¹à¸¢à¸§à¸à¹à¸­à¸">
              <a:extLst>
                <a:ext uri="{FF2B5EF4-FFF2-40B4-BE49-F238E27FC236}">
                  <a16:creationId xmlns:a16="http://schemas.microsoft.com/office/drawing/2014/main" id="{36058D20-28B9-4E8A-BE51-E0154FB3C2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8922" y="5137853"/>
              <a:ext cx="1971953" cy="12252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à¸£à¸¹à¸à¸ à¸²à¸à¸à¸µà¹à¹à¸à¸µà¹à¸¢à¸§à¸à¹à¸­à¸">
              <a:extLst>
                <a:ext uri="{FF2B5EF4-FFF2-40B4-BE49-F238E27FC236}">
                  <a16:creationId xmlns:a16="http://schemas.microsoft.com/office/drawing/2014/main" id="{96A4D19E-5D5A-454E-BE69-1B808ECC2B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06348" y="5136929"/>
              <a:ext cx="1911349" cy="12232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à¸à¸¥à¸à¸²à¸£à¸à¹à¸à¸«à¸²à¸£à¸¹à¸à¸ à¸²à¸à¸ªà¸³à¸«à¸£à¸±à¸ 11. à¸à¸à¸­à¸µà¸§à¸²à¸à¸à¸±à¹à¸à¹à¸à¸">
              <a:extLst>
                <a:ext uri="{FF2B5EF4-FFF2-40B4-BE49-F238E27FC236}">
                  <a16:creationId xmlns:a16="http://schemas.microsoft.com/office/drawing/2014/main" id="{F31D59C5-BFEF-4AFF-8EBD-8B1D79BFE7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81661" y="5136929"/>
              <a:ext cx="1643540" cy="12232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56972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Introduction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Planning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รวบรวมข้อมูลเสียงนกที่พบได้บ่อยในกรุงเทพฯ เพื่อใช้ในการสร้างและทดสอบโมเดล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ศึกษางานวิจัยที่เกี่ยวข้อง เพื่อหาแนวทางและตัวอย่างขอบเขตของโครงงาน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สร้างโมเดลโดยอ้างอิงจากวิธีการของงานวิจัยตัวอย่าง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ทดสอบโมเดลบนข้อมูลเดียวกันกับงานวิจัยตัวอย่าง เพื่อเปรียบเทียบประสิทธิภาพของโมเดล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นำโมเดลมาประยุกต์ใช้บนข้อมูลเสียงนกที่รวบรวมไว้ และทดสอบประสิทธิภาพเทียบกับข้อมูลจากงานวิจัย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พัฒนาโมเดลเพิ่มเติมเพื่อให้มีประสิทธิภาพดีขึ้น ถูกต้องแม่นยำมากขึ้น และรวดเร็วขึ้น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พัฒนาโปรแกรมในส่วนของฟังก์ชันการใช้งาน ให้สามารถใช้งานได้ง่าย และสวยงาม</a:t>
            </a:r>
          </a:p>
        </p:txBody>
      </p:sp>
    </p:spTree>
    <p:extLst>
      <p:ext uri="{BB962C8B-B14F-4D97-AF65-F5344CB8AC3E}">
        <p14:creationId xmlns:p14="http://schemas.microsoft.com/office/powerpoint/2010/main" val="1274116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Introduction</a:t>
            </a:r>
            <a:br>
              <a:rPr lang="en-US" cap="none" dirty="0"/>
            </a:br>
            <a:r>
              <a:rPr lang="en-US" sz="3200" cap="none" dirty="0">
                <a:solidFill>
                  <a:schemeClr val="bg1">
                    <a:lumMod val="65000"/>
                  </a:schemeClr>
                </a:solidFill>
              </a:rPr>
              <a:t>Benefits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สามารถนำโปรแกรมที่ได้ไปใช้จำแนกชนิดนกจากเสียงร้องตามธรรมชาติได้จริง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ผลลัพธ์ที่ได้มีความแม่นยำมากกว่าร้อยละ 90 ขึ้นไป</a:t>
            </a:r>
          </a:p>
        </p:txBody>
      </p:sp>
    </p:spTree>
    <p:extLst>
      <p:ext uri="{BB962C8B-B14F-4D97-AF65-F5344CB8AC3E}">
        <p14:creationId xmlns:p14="http://schemas.microsoft.com/office/powerpoint/2010/main" val="2247688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Literature review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Spectrogram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Short-time Fourier transform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Random forest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AUC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K-Fold Cross Validation</a:t>
            </a:r>
            <a:endParaRPr lang="th-TH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301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Literature review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Bird Song Classification in Field Recordings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Winning Solution for NIPS4B 2013 Competition by Mario </a:t>
            </a:r>
            <a:r>
              <a:rPr lang="en-US" sz="24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Lasseck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จำแนกเสียงนกจำนวน 87 ชนิดที่อัดจากสถานที่ต่าง ๆ ในฝรั่งเศส</a:t>
            </a:r>
            <a:endParaRPr lang="en-US" sz="2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ผลของงานวิจัยนี้ ได้คะแนน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AUC score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เท่ากับ 91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.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75</a:t>
            </a:r>
            <a:r>
              <a:rPr lang="en-US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%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40388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1779B0-CEE3-44AC-8570-821972BC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Methodology</a:t>
            </a:r>
            <a:endParaRPr lang="en-US" sz="3200" cap="non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99A3BDF-F3AA-4867-B459-C874D26F3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ขั้นตอนที่ 1: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Preprocessing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ขั้นตอนที่ 2: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Segmentation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ขั้นตอนที่ 3: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Feature generation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 </a:t>
            </a:r>
            <a:r>
              <a:rPr lang="th-TH" sz="2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ขั้นตอนที่ 4: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6128063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508</TotalTime>
  <Words>798</Words>
  <Application>Microsoft Office PowerPoint</Application>
  <PresentationFormat>Widescreen</PresentationFormat>
  <Paragraphs>95</Paragraphs>
  <Slides>22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FreesiaUPC</vt:lpstr>
      <vt:lpstr>Tw Cen MT</vt:lpstr>
      <vt:lpstr>Tw Cen MT Condensed</vt:lpstr>
      <vt:lpstr>Wingdings</vt:lpstr>
      <vt:lpstr>Wingdings 3</vt:lpstr>
      <vt:lpstr>Integral</vt:lpstr>
      <vt:lpstr>Proposal Bird song identification</vt:lpstr>
      <vt:lpstr>Outline</vt:lpstr>
      <vt:lpstr>Introduction Background &amp; Objective</vt:lpstr>
      <vt:lpstr>Introduction Scope</vt:lpstr>
      <vt:lpstr>Introduction Planning</vt:lpstr>
      <vt:lpstr>Introduction Benefits</vt:lpstr>
      <vt:lpstr>Literature review</vt:lpstr>
      <vt:lpstr>Literature review</vt:lpstr>
      <vt:lpstr>Methodology</vt:lpstr>
      <vt:lpstr>Methodology Preprocessing</vt:lpstr>
      <vt:lpstr>Methodology Segmentation</vt:lpstr>
      <vt:lpstr>Methodology Feature generation</vt:lpstr>
      <vt:lpstr>Methodology Classification</vt:lpstr>
      <vt:lpstr>Result</vt:lpstr>
      <vt:lpstr>Result On Kaggle</vt:lpstr>
      <vt:lpstr>Result On Thai birds data</vt:lpstr>
      <vt:lpstr>Result On Thai birds data</vt:lpstr>
      <vt:lpstr>Result On Thai birds data</vt:lpstr>
      <vt:lpstr>Result On Thai birds data</vt:lpstr>
      <vt:lpstr>Result On Thai birds data</vt:lpstr>
      <vt:lpstr>Conclusion &amp; Next step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LITERATURE REVIEW Bird song identification</dc:title>
  <dc:creator>Thanyaporn Phinthuphan</dc:creator>
  <cp:lastModifiedBy>Thanyaporn Phinthuphan</cp:lastModifiedBy>
  <cp:revision>59</cp:revision>
  <dcterms:created xsi:type="dcterms:W3CDTF">2018-09-02T13:19:24Z</dcterms:created>
  <dcterms:modified xsi:type="dcterms:W3CDTF">2018-11-18T14:44:06Z</dcterms:modified>
</cp:coreProperties>
</file>

<file path=docProps/thumbnail.jpeg>
</file>